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2742" y="9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E01922F5-F3E5-430B-9934-F35D2F2557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21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8778E8-BB33-4A62-A09B-3E5D3203254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85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3320D1-2B99-4FCF-9D2A-94527063D217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9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3B5F21-3004-406C-91BA-097217527110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0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3B337-97B2-4D4C-BF7B-4A39939C49A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0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493823-351B-4854-AB87-EFD984E4C60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6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1A37B-D9BA-407A-A11A-DE2831B8E42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8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768F44-B111-4700-B8D4-287238F674E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9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76AE0-92FD-41E9-8523-EA76005CE2D3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2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12CA8-6A57-484F-B022-28373A05972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7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315DA1-C44D-443C-8B8D-6624DA0BE0CA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9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C0C991-ADA5-4BB2-9D89-68E9496E87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53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39F788-0C2C-4646-A18D-05E6AEDBC5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72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537832-E636-4F20-9A0A-55758953DE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44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DE9985-E379-4FC6-B3A3-ECEE2FED31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62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A50D02-AC9D-4D58-B6C7-EB2D0BEF18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87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2832D7-63DD-4A44-AC59-2E7D319A48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965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C93795-D04C-4396-A803-5D1001F2A0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707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67A8CE-7000-4EA9-BEB9-FEC4F5A1CB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15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6A68B5-CEC4-40EF-8572-11D18FA3E0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1944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3A0B7D-69BA-4290-8C4B-67BFFFF9FF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550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3F0BB1-ABE8-47C2-A903-C144F8F1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203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A7479-D557-4B66-A859-18F2AEFC6C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348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DFBA75-96B9-44FC-B0C0-B76BF2CD61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6000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ABAFD4-9491-43B9-B6BC-68556C8DD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713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3E059F-FAC3-4619-8D2F-68EDF762C6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700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76263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59952D5D-3400-420F-AEC8-1776E6D888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146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9971B-60F7-46A8-B308-C04B5F7D21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45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07CE15-1F66-43D6-AF49-2FEB2A7908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43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5D2BE2-5CDF-43AC-B0A5-B382BF0BE3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665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450EE6-B07B-494F-B986-886D645578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24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5C2A5B-F847-448B-B020-104AFB4839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3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22A8EF-4A0F-47D9-A79D-447AA35760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244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12F8BF-D045-40A5-8563-5780B272F7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72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42BD9A2-EAFD-445F-907B-6E6D3ABED5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A4632EB8-B904-4B32-92BE-E26AA6FD857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Times New Roman" panose="02020603050405020304" pitchFamily="18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Harvard Referencing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>
              <a:lnSpc>
                <a:spcPct val="117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GB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Sam Emmett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922338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References - Journals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3600" y="1368425"/>
            <a:ext cx="9070975" cy="5376863"/>
          </a:xfrm>
          <a:ln/>
        </p:spPr>
        <p:txBody>
          <a:bodyPr tIns="0"/>
          <a:lstStyle/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Each author's name and initials.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year of publication in brackets, followed by a comma.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title of the article in 'single inverted commas'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title of the book in </a:t>
            </a:r>
            <a:r>
              <a:rPr lang="en-GB" altLang="en-US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italics.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volume number and part number or month of issue where appropriate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number of the first and last pages of the article.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Citing and Referencing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8925" y="1768475"/>
            <a:ext cx="9070975" cy="5283200"/>
          </a:xfrm>
          <a:ln/>
        </p:spPr>
        <p:txBody>
          <a:bodyPr tIns="0"/>
          <a:lstStyle/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Citing</a:t>
            </a: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– When you refer to another author's work in your work you must cite your source by providing the last name of the author and the year of publication.  (</a:t>
            </a:r>
            <a:r>
              <a:rPr lang="en-GB" alt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Horder</a:t>
            </a: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2014)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Referencing</a:t>
            </a: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– At the end of your work, under the heading References, write a full description of each source you have cited, listing them in alphabetical order by the author's last name</a:t>
            </a: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Why you need to cite.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643563"/>
          </a:xfrm>
          <a:ln/>
        </p:spPr>
        <p:txBody>
          <a:bodyPr tIns="0"/>
          <a:lstStyle/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Support your arguments and give your work a factual basis.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Protect yourself against charges of plagiarism.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Demonstrate to your tutors that you have carried out the necessary research and reading.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Allow the reader to locate the material you consulted.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When to cite.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0"/>
          <a:lstStyle/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Paraphrase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Summarise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Quote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Refer to the ideas or theories of another work in your assignments.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Citing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076825"/>
          </a:xfrm>
          <a:ln/>
        </p:spPr>
        <p:txBody>
          <a:bodyPr tIns="0"/>
          <a:lstStyle/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If you include the author's last name in your sentence, write the date in brackets …..</a:t>
            </a:r>
          </a:p>
          <a:p>
            <a:pPr marL="0" indent="106363">
              <a:lnSpc>
                <a:spcPct val="117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 has been argued by Kermit (2001) that the main theories are...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OR, write both name and date of publication in brackets:</a:t>
            </a:r>
          </a:p>
          <a:p>
            <a:pPr marL="0" indent="106363">
              <a:lnSpc>
                <a:spcPct val="117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 has been argued by (Kermit, 2001) that the main theories are...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Paraphrase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GB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109538">
              <a:lnSpc>
                <a:spcPct val="117000"/>
              </a:lnSpc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 has been argued by (Kermit ,2001) that the main considerations are the scope and duration of the repairs...</a:t>
            </a:r>
          </a:p>
          <a:p>
            <a:pPr marL="0" indent="109538">
              <a:lnSpc>
                <a:spcPct val="117000"/>
              </a:lnSpc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GB" altLang="en-US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0" indent="109538">
              <a:lnSpc>
                <a:spcPct val="117000"/>
              </a:lnSpc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(caused by Miss Piggy...)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When citing two or more authors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680075"/>
          </a:xfrm>
          <a:ln/>
        </p:spPr>
        <p:txBody>
          <a:bodyPr tIns="0"/>
          <a:lstStyle/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Two authors...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(Mouse and Duck, 1996)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Mouse and Duck (1996)</a:t>
            </a:r>
          </a:p>
          <a:p>
            <a:pPr marL="0" indent="106363">
              <a:lnSpc>
                <a:spcPct val="117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Three or more authors.....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Duck et al. (1999)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(Duck et al. 1999)</a:t>
            </a:r>
          </a:p>
          <a:p>
            <a:pPr marL="430213" indent="-323850">
              <a:buClr>
                <a:srgbClr val="333333"/>
              </a:buClr>
              <a:buSzPct val="45000"/>
              <a:buFont typeface="Wingdings" panose="05000000000000000000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91840" y="179437"/>
            <a:ext cx="9070975" cy="1262063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When citing two or more authors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680075"/>
          </a:xfrm>
          <a:ln/>
        </p:spPr>
        <p:txBody>
          <a:bodyPr tIns="0"/>
          <a:lstStyle/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Two authors...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(Mouse and Duck, 1996)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Mouse and Duck (1996)</a:t>
            </a:r>
          </a:p>
          <a:p>
            <a:pPr marL="0" indent="106363">
              <a:lnSpc>
                <a:spcPct val="117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Three or more authors.....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Duck </a:t>
            </a:r>
            <a:r>
              <a:rPr lang="en-GB" altLang="en-US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et al. </a:t>
            </a: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(1999)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(Duck </a:t>
            </a:r>
            <a:r>
              <a:rPr lang="en-GB" altLang="en-US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et al</a:t>
            </a:r>
            <a:r>
              <a:rPr lang="en-GB" alt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., </a:t>
            </a: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1999)</a:t>
            </a:r>
          </a:p>
          <a:p>
            <a:pPr marL="430213" indent="-323850">
              <a:buClr>
                <a:srgbClr val="333333"/>
              </a:buClr>
              <a:buSzPct val="45000"/>
              <a:buFont typeface="Wingdings" panose="05000000000000000000" pitchFamily="2" charset="2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22263"/>
            <a:ext cx="9070975" cy="830262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References - Books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825" y="1439863"/>
            <a:ext cx="9070975" cy="6003925"/>
          </a:xfrm>
          <a:ln/>
        </p:spPr>
        <p:txBody>
          <a:bodyPr tIns="0"/>
          <a:lstStyle/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Each author's name and initials.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year of publication in brackets, followed by a comma.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title of the book in </a:t>
            </a:r>
            <a:r>
              <a:rPr lang="en-GB" altLang="en-US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italics</a:t>
            </a: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or underlined, followed by a full stop.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edition, if more than the first. e.g. Second Edition.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place of publication, followed by a colon:</a:t>
            </a:r>
          </a:p>
          <a:p>
            <a:pPr marL="430213" indent="-323850">
              <a:lnSpc>
                <a:spcPct val="117000"/>
              </a:lnSpc>
              <a:buClr>
                <a:srgbClr val="3333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publisher's name, followed by a full stop</a:t>
            </a:r>
            <a:r>
              <a:rPr lang="en-GB" altLang="en-US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</Template>
  <TotalTime>3</TotalTime>
  <Words>466</Words>
  <Application>Microsoft Office PowerPoint</Application>
  <PresentationFormat>Custom</PresentationFormat>
  <Paragraphs>65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Times New Roman</vt:lpstr>
      <vt:lpstr>Arial</vt:lpstr>
      <vt:lpstr>Microsoft YaHei</vt:lpstr>
      <vt:lpstr>Arial Unicode MS</vt:lpstr>
      <vt:lpstr>Lucida Sans Unicode</vt:lpstr>
      <vt:lpstr>Comic Sans MS</vt:lpstr>
      <vt:lpstr>Wingdings</vt:lpstr>
      <vt:lpstr>Office Theme</vt:lpstr>
      <vt:lpstr>Office Theme</vt:lpstr>
      <vt:lpstr>Harvard Referencing</vt:lpstr>
      <vt:lpstr>Citing and Referencing</vt:lpstr>
      <vt:lpstr>Why you need to cite.</vt:lpstr>
      <vt:lpstr>When to cite.</vt:lpstr>
      <vt:lpstr>Citing</vt:lpstr>
      <vt:lpstr>Paraphrase</vt:lpstr>
      <vt:lpstr>When citing two or more authors</vt:lpstr>
      <vt:lpstr>When citing two or more authors</vt:lpstr>
      <vt:lpstr>References - Books</vt:lpstr>
      <vt:lpstr>References - Journals</vt:lpstr>
    </vt:vector>
  </TitlesOfParts>
  <Company>Glyndwr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Referencing</dc:title>
  <dc:subject/>
  <dc:creator>Sam Emmett</dc:creator>
  <cp:keywords/>
  <dc:description/>
  <cp:lastModifiedBy>Sam Emmett</cp:lastModifiedBy>
  <cp:revision>2</cp:revision>
  <cp:lastPrinted>1601-01-01T00:00:00Z</cp:lastPrinted>
  <dcterms:created xsi:type="dcterms:W3CDTF">2017-05-02T09:45:35Z</dcterms:created>
  <dcterms:modified xsi:type="dcterms:W3CDTF">2017-05-02T09:48:40Z</dcterms:modified>
</cp:coreProperties>
</file>