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339" r:id="rId4"/>
    <p:sldId id="340" r:id="rId5"/>
    <p:sldId id="341" r:id="rId6"/>
    <p:sldId id="357" r:id="rId7"/>
    <p:sldId id="364" r:id="rId8"/>
    <p:sldId id="373" r:id="rId9"/>
    <p:sldId id="370" r:id="rId10"/>
    <p:sldId id="369" r:id="rId11"/>
    <p:sldId id="371" r:id="rId12"/>
    <p:sldId id="366" r:id="rId13"/>
    <p:sldId id="3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74" autoAdjust="0"/>
  </p:normalViewPr>
  <p:slideViewPr>
    <p:cSldViewPr snapToObjects="1" showGuides="1">
      <p:cViewPr varScale="1">
        <p:scale>
          <a:sx n="81" d="100"/>
          <a:sy n="81" d="100"/>
        </p:scale>
        <p:origin x="42" y="705"/>
      </p:cViewPr>
      <p:guideLst>
        <p:guide orient="horz" pos="23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2F380-9AD2-3B42-BA44-BE874334B60A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910EE-5B43-6543-8D31-A809AF50C8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21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experimenting, you will see that blinking the LED by putting delays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your code is a bit inconvenient, because as soon as you want to read a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sensor or send data on the serial port, the LED will flicker while it’s waiting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you to finish reading the sensor. Luckily, the processor used by the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Arduino board has a piece of hardware that can very efficiently blink three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LEDs while your sketch does something else. This hardware is implemented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pins 9, 10, and 11, which can be controlled by the </a:t>
            </a:r>
            <a:r>
              <a:rPr lang="en-GB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analogWrite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910EE-5B43-6543-8D31-A809AF50C80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83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experimenting, you will see that blinking the LED by putting delays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your code is a bit inconvenient, because as soon as you want to read a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sensor or send data on the serial port, the LED will flicker while it’s waiting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you to finish reading the sensor. Luckily, the processor used by the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Arduino board has a piece of hardware that can very efficiently blink three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LEDs while your sketch does something else. This hardware is implemented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pins 9, 10, and 11, which can be controlled by the </a:t>
            </a:r>
            <a:r>
              <a:rPr lang="en-GB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analogWrite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910EE-5B43-6543-8D31-A809AF50C80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6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A9EC-3D97-FF44-8AD1-F1658BFDE93D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0D9C-D304-7F4F-BE1B-1397A11F84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A9EC-3D97-FF44-8AD1-F1658BFDE93D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0D9C-D304-7F4F-BE1B-1397A11F84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A9EC-3D97-FF44-8AD1-F1658BFDE93D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0D9C-D304-7F4F-BE1B-1397A11F84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A9EC-3D97-FF44-8AD1-F1658BFDE9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0D9C-D304-7F4F-BE1B-1397A11F8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530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A9EC-3D97-FF44-8AD1-F1658BFDE9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0D9C-D304-7F4F-BE1B-1397A11F8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7451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A9EC-3D97-FF44-8AD1-F1658BFDE9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0D9C-D304-7F4F-BE1B-1397A11F8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6060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A9EC-3D97-FF44-8AD1-F1658BFDE9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0D9C-D304-7F4F-BE1B-1397A11F8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1776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A9EC-3D97-FF44-8AD1-F1658BFDE9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0D9C-D304-7F4F-BE1B-1397A11F8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68822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A9EC-3D97-FF44-8AD1-F1658BFDE9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0D9C-D304-7F4F-BE1B-1397A11F8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78037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A9EC-3D97-FF44-8AD1-F1658BFDE9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0D9C-D304-7F4F-BE1B-1397A11F8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0159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A9EC-3D97-FF44-8AD1-F1658BFDE9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0D9C-D304-7F4F-BE1B-1397A11F8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9857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A9EC-3D97-FF44-8AD1-F1658BFDE93D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0D9C-D304-7F4F-BE1B-1397A11F84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A9EC-3D97-FF44-8AD1-F1658BFDE9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0D9C-D304-7F4F-BE1B-1397A11F8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8029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A9EC-3D97-FF44-8AD1-F1658BFDE9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0D9C-D304-7F4F-BE1B-1397A11F8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89609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A9EC-3D97-FF44-8AD1-F1658BFDE9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0D9C-D304-7F4F-BE1B-1397A11F8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05557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A9EC-3D97-FF44-8AD1-F1658BFDE9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0D9C-D304-7F4F-BE1B-1397A11F8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4215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A9EC-3D97-FF44-8AD1-F1658BFDE9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0D9C-D304-7F4F-BE1B-1397A11F8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0316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A9EC-3D97-FF44-8AD1-F1658BFDE9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0D9C-D304-7F4F-BE1B-1397A11F8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0533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A9EC-3D97-FF44-8AD1-F1658BFDE9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0D9C-D304-7F4F-BE1B-1397A11F8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4492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A9EC-3D97-FF44-8AD1-F1658BFDE9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0D9C-D304-7F4F-BE1B-1397A11F8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42536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A9EC-3D97-FF44-8AD1-F1658BFDE9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0D9C-D304-7F4F-BE1B-1397A11F8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82484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A9EC-3D97-FF44-8AD1-F1658BFDE9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0D9C-D304-7F4F-BE1B-1397A11F8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3891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A9EC-3D97-FF44-8AD1-F1658BFDE93D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0D9C-D304-7F4F-BE1B-1397A11F84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A9EC-3D97-FF44-8AD1-F1658BFDE9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0D9C-D304-7F4F-BE1B-1397A11F8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2030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A9EC-3D97-FF44-8AD1-F1658BFDE9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0D9C-D304-7F4F-BE1B-1397A11F8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40759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A9EC-3D97-FF44-8AD1-F1658BFDE9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0D9C-D304-7F4F-BE1B-1397A11F8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74949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A9EC-3D97-FF44-8AD1-F1658BFDE9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0D9C-D304-7F4F-BE1B-1397A11F8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3485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A9EC-3D97-FF44-8AD1-F1658BFDE93D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0D9C-D304-7F4F-BE1B-1397A11F84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A9EC-3D97-FF44-8AD1-F1658BFDE93D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0D9C-D304-7F4F-BE1B-1397A11F84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A9EC-3D97-FF44-8AD1-F1658BFDE93D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0D9C-D304-7F4F-BE1B-1397A11F84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A9EC-3D97-FF44-8AD1-F1658BFDE93D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0D9C-D304-7F4F-BE1B-1397A11F84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A9EC-3D97-FF44-8AD1-F1658BFDE93D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0D9C-D304-7F4F-BE1B-1397A11F84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A9EC-3D97-FF44-8AD1-F1658BFDE93D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0D9C-D304-7F4F-BE1B-1397A11F84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A9EC-3D97-FF44-8AD1-F1658BFDE93D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D0D9C-D304-7F4F-BE1B-1397A11F84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A9EC-3D97-FF44-8AD1-F1658BFDE9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D0D9C-D304-7F4F-BE1B-1397A11F8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5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A9EC-3D97-FF44-8AD1-F1658BFDE9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D0D9C-D304-7F4F-BE1B-1397A11F84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9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06923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sz="54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15840000" algn="tl" rotWithShape="0">
                    <a:srgbClr val="000000">
                      <a:alpha val="43000"/>
                    </a:srgbClr>
                  </a:outerShdw>
                  <a:reflection stA="50000" endPos="75000" dist="12700" dir="5400000" sy="-100000" algn="bl" rotWithShape="0"/>
                </a:effectLst>
              </a:rPr>
              <a:t>Arduino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310136" cy="495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Test this for yourself…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Follow the diagram and code provided online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Use a 270 ohm resistor (red violet brown)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E98D8A-234D-4A10-8981-2AE37701D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08" y="1600200"/>
            <a:ext cx="4211832" cy="483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0775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sz="54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15840000" algn="tl" rotWithShape="0">
                    <a:srgbClr val="000000">
                      <a:alpha val="43000"/>
                    </a:srgbClr>
                  </a:outerShdw>
                  <a:reflection stA="50000" endPos="75000" dist="12700" dir="5400000" sy="-100000" algn="bl" rotWithShape="0"/>
                </a:effectLst>
              </a:rPr>
              <a:t>Arduino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1836860"/>
            <a:ext cx="3960440" cy="4349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Turn on the LED on by pressing the button, if held down the brightness changes.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Use the diagram as a starting guide.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A224C2-3A53-4CF9-B3E7-0D488A8E0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1836859"/>
            <a:ext cx="3667737" cy="434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4553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ac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8735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369697"/>
      </p:ext>
    </p:extLst>
  </p:cSld>
  <p:clrMapOvr>
    <a:masterClrMapping/>
  </p:clrMapOvr>
  <p:transition spd="slow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sz="54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15840000" algn="tl" rotWithShape="0">
                    <a:srgbClr val="000000">
                      <a:alpha val="43000"/>
                    </a:srgbClr>
                  </a:outerShdw>
                  <a:reflection stA="50000" endPos="75000" dist="12700" dir="5400000" sy="-100000" algn="bl" rotWithShape="0"/>
                </a:effectLst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Demonstrate the execution of Advanced I/O code within an Integrated Development Environment (IDE)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Create a bespoke 3D mechanism controlled by Arduino Code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7493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sz="54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15840000" algn="tl" rotWithShape="0">
                    <a:srgbClr val="000000">
                      <a:alpha val="43000"/>
                    </a:srgbClr>
                  </a:outerShdw>
                  <a:reflection stA="50000" endPos="75000" dist="12700" dir="5400000" sy="-100000" algn="bl" rotWithShape="0"/>
                </a:effectLst>
              </a:rPr>
              <a:t>Arduino Challenge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530136-57B5-4A37-8071-845F9947B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72816"/>
            <a:ext cx="4318248" cy="4709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Based on your knowledge of Arduino, build a traffic light system that is activated by a single button press.</a:t>
            </a:r>
          </a:p>
        </p:txBody>
      </p:sp>
      <p:pic>
        <p:nvPicPr>
          <p:cNvPr id="1030" name="Picture 6" descr="philosophy cameras GIF">
            <a:extLst>
              <a:ext uri="{FF2B5EF4-FFF2-40B4-BE49-F238E27FC236}">
                <a16:creationId xmlns:a16="http://schemas.microsoft.com/office/drawing/2014/main" id="{BA1D73FD-60F3-4079-B9CB-F71EE0CDDD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00200"/>
            <a:ext cx="2857971" cy="460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39465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sz="54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15840000" algn="tl" rotWithShape="0">
                    <a:srgbClr val="000000">
                      <a:alpha val="43000"/>
                    </a:srgbClr>
                  </a:outerShdw>
                  <a:reflection stA="50000" endPos="75000" dist="12700" dir="5400000" sy="-100000" algn="bl" rotWithShape="0"/>
                </a:effectLst>
              </a:rPr>
              <a:t>Arduino Challenge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530136-57B5-4A37-8071-845F9947B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Now that you are familiarized with simple push button controls, we will look at other input/output controls that will allow us to create custom mechanisms.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Many of these I/O controls work in a similar manner but use different mechanisms to operate.</a:t>
            </a:r>
          </a:p>
        </p:txBody>
      </p:sp>
    </p:spTree>
    <p:extLst>
      <p:ext uri="{BB962C8B-B14F-4D97-AF65-F5344CB8AC3E}">
        <p14:creationId xmlns:p14="http://schemas.microsoft.com/office/powerpoint/2010/main" val="158627614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sz="54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15840000" algn="tl" rotWithShape="0">
                    <a:srgbClr val="000000">
                      <a:alpha val="43000"/>
                    </a:srgbClr>
                  </a:outerShdw>
                  <a:reflection stA="50000" endPos="75000" dist="12700" dir="5400000" sy="-100000" algn="bl" rotWithShape="0"/>
                </a:effectLst>
              </a:rPr>
              <a:t>Arduino Challenge</a:t>
            </a:r>
          </a:p>
        </p:txBody>
      </p:sp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ACD8C337-36C8-4BE5-94A0-C53830BDE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240868"/>
            <a:ext cx="1512168" cy="1512168"/>
          </a:xfrm>
          <a:prstGeom prst="rect">
            <a:avLst/>
          </a:prstGeom>
        </p:spPr>
      </p:pic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8F66A015-1538-40AC-94A2-2D50B4811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146" y="2240868"/>
            <a:ext cx="1512168" cy="1512168"/>
          </a:xfrm>
          <a:prstGeom prst="rect">
            <a:avLst/>
          </a:prstGeom>
        </p:spPr>
      </p:pic>
      <p:pic>
        <p:nvPicPr>
          <p:cNvPr id="9" name="Picture 8" descr="A circuit board&#10;&#10;Description automatically generated">
            <a:extLst>
              <a:ext uri="{FF2B5EF4-FFF2-40B4-BE49-F238E27FC236}">
                <a16:creationId xmlns:a16="http://schemas.microsoft.com/office/drawing/2014/main" id="{06A3EAA8-8FC5-404C-A954-E0CDEAF28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501" y="2243150"/>
            <a:ext cx="1512168" cy="1512168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006A156-8276-421C-AC61-989CA1469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619" y="2243150"/>
            <a:ext cx="1512168" cy="1512168"/>
          </a:xfrm>
          <a:prstGeom prst="rect">
            <a:avLst/>
          </a:prstGeom>
        </p:spPr>
      </p:pic>
      <p:pic>
        <p:nvPicPr>
          <p:cNvPr id="13" name="Picture 12" descr="A close up of a knife&#10;&#10;Description automatically generated">
            <a:extLst>
              <a:ext uri="{FF2B5EF4-FFF2-40B4-BE49-F238E27FC236}">
                <a16:creationId xmlns:a16="http://schemas.microsoft.com/office/drawing/2014/main" id="{03D4F14A-A0A9-4581-8D4F-DC11606360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655" y="4184695"/>
            <a:ext cx="1469121" cy="1469121"/>
          </a:xfrm>
          <a:prstGeom prst="rect">
            <a:avLst/>
          </a:prstGeom>
        </p:spPr>
      </p:pic>
      <p:pic>
        <p:nvPicPr>
          <p:cNvPr id="15" name="Picture 14" descr="A close up of a device&#10;&#10;Description automatically generated">
            <a:extLst>
              <a:ext uri="{FF2B5EF4-FFF2-40B4-BE49-F238E27FC236}">
                <a16:creationId xmlns:a16="http://schemas.microsoft.com/office/drawing/2014/main" id="{E3CD2CA5-DD03-454D-993D-2DDBA94386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6635" y="4210236"/>
            <a:ext cx="1527679" cy="1527679"/>
          </a:xfrm>
          <a:prstGeom prst="rect">
            <a:avLst/>
          </a:prstGeom>
        </p:spPr>
      </p:pic>
      <p:pic>
        <p:nvPicPr>
          <p:cNvPr id="17" name="Picture 16" descr="A picture containing blue&#10;&#10;Description automatically generated">
            <a:extLst>
              <a:ext uri="{FF2B5EF4-FFF2-40B4-BE49-F238E27FC236}">
                <a16:creationId xmlns:a16="http://schemas.microsoft.com/office/drawing/2014/main" id="{99B6B699-42BD-4C06-8B83-A8079A2E1B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5173" y="4210236"/>
            <a:ext cx="1493496" cy="149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8142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sz="54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15840000" algn="tl" rotWithShape="0">
                    <a:srgbClr val="000000">
                      <a:alpha val="43000"/>
                    </a:srgbClr>
                  </a:outerShdw>
                  <a:reflection stA="50000" endPos="75000" dist="12700" dir="5400000" sy="-100000" algn="bl" rotWithShape="0"/>
                </a:effectLst>
              </a:rPr>
              <a:t>Arduino Challenge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530136-57B5-4A37-8071-845F9947B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8" y="1268760"/>
            <a:ext cx="8656546" cy="14807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Controlling a Light with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Pulse Width Modulation (PWM)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074ECC-3FBA-4DE5-8293-79CC88F20F3A}"/>
              </a:ext>
            </a:extLst>
          </p:cNvPr>
          <p:cNvSpPr txBox="1">
            <a:spLocks/>
          </p:cNvSpPr>
          <p:nvPr/>
        </p:nvSpPr>
        <p:spPr>
          <a:xfrm>
            <a:off x="91918" y="2991372"/>
            <a:ext cx="7772400" cy="3822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Creating a Dimmable Light using the Delay Function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LED flickering can be caused by the system waiting to read a sensor, use analog pins 9, 10, 11 </a:t>
            </a:r>
            <a:r>
              <a:rPr lang="en-US" sz="3600" dirty="0" err="1">
                <a:solidFill>
                  <a:schemeClr val="bg1"/>
                </a:solidFill>
              </a:rPr>
              <a:t>analogWrite</a:t>
            </a:r>
            <a:r>
              <a:rPr lang="en-US" sz="3600" dirty="0">
                <a:solidFill>
                  <a:schemeClr val="bg1"/>
                </a:solidFill>
              </a:rPr>
              <a:t>()</a:t>
            </a:r>
          </a:p>
          <a:p>
            <a:pPr marL="0" indent="0">
              <a:buFont typeface="Arial"/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1582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sz="54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15840000" algn="tl" rotWithShape="0">
                    <a:srgbClr val="000000">
                      <a:alpha val="43000"/>
                    </a:srgbClr>
                  </a:outerShdw>
                  <a:reflection stA="50000" endPos="75000" dist="12700" dir="5400000" sy="-100000" algn="bl" rotWithShape="0"/>
                </a:effectLst>
              </a:rPr>
              <a:t>Arduino Challenge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40E82C-7F68-443B-83DA-5A9410358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40768"/>
            <a:ext cx="4029307" cy="527101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23428B-DEDA-4F0E-939D-CDD635B7220F}"/>
              </a:ext>
            </a:extLst>
          </p:cNvPr>
          <p:cNvSpPr txBox="1">
            <a:spLocks/>
          </p:cNvSpPr>
          <p:nvPr/>
        </p:nvSpPr>
        <p:spPr>
          <a:xfrm>
            <a:off x="4427984" y="1556792"/>
            <a:ext cx="4552090" cy="4996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For example, writing </a:t>
            </a:r>
            <a:r>
              <a:rPr lang="en-GB" sz="2400" dirty="0" err="1">
                <a:solidFill>
                  <a:schemeClr val="bg1"/>
                </a:solidFill>
              </a:rPr>
              <a:t>analogWrite</a:t>
            </a:r>
            <a:r>
              <a:rPr lang="en-GB" sz="2400" dirty="0">
                <a:solidFill>
                  <a:schemeClr val="bg1"/>
                </a:solidFill>
              </a:rPr>
              <a:t>(9,128) will set the brightness of an LED connected to pin 9 to 50%. Why 128? </a:t>
            </a:r>
            <a:r>
              <a:rPr lang="en-GB" sz="2400" dirty="0" err="1">
                <a:solidFill>
                  <a:schemeClr val="bg1"/>
                </a:solidFill>
              </a:rPr>
              <a:t>analogWrite</a:t>
            </a:r>
            <a:r>
              <a:rPr lang="en-GB" sz="2400" dirty="0">
                <a:solidFill>
                  <a:schemeClr val="bg1"/>
                </a:solidFill>
              </a:rPr>
              <a:t>() expects a number between 0 and 255 as an argument, where 255 means full brightness and 0 means off.</a:t>
            </a: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With the three </a:t>
            </a:r>
            <a:r>
              <a:rPr lang="en-GB" sz="2400" dirty="0" err="1">
                <a:solidFill>
                  <a:schemeClr val="bg1"/>
                </a:solidFill>
              </a:rPr>
              <a:t>analog</a:t>
            </a:r>
            <a:r>
              <a:rPr lang="en-GB" sz="2400" dirty="0">
                <a:solidFill>
                  <a:schemeClr val="bg1"/>
                </a:solidFill>
              </a:rPr>
              <a:t> output ports you have the ability to create any LED colour, why?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0214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2635</TotalTime>
  <Words>478</Words>
  <Application>Microsoft Office PowerPoint</Application>
  <PresentationFormat>On-screen Show (4:3)</PresentationFormat>
  <Paragraphs>47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Nathan</dc:creator>
  <cp:lastModifiedBy>Nathan Roberts</cp:lastModifiedBy>
  <cp:revision>83</cp:revision>
  <dcterms:created xsi:type="dcterms:W3CDTF">2011-11-07T11:02:56Z</dcterms:created>
  <dcterms:modified xsi:type="dcterms:W3CDTF">2020-02-25T07:37:48Z</dcterms:modified>
</cp:coreProperties>
</file>